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364D"/>
    <a:srgbClr val="AA46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/>
    <p:restoredTop sz="96723"/>
  </p:normalViewPr>
  <p:slideViewPr>
    <p:cSldViewPr snapToGrid="0" snapToObjects="1">
      <p:cViewPr varScale="1">
        <p:scale>
          <a:sx n="62" d="100"/>
          <a:sy n="62" d="100"/>
        </p:scale>
        <p:origin x="7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DE2E-43E6-0D4B-AD92-7B05FD304478}" type="datetimeFigureOut">
              <a:rPr lang="es-ES_tradnl" smtClean="0"/>
              <a:t>02/03/2020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EA7-7D68-BA4E-AEC1-12921C121A0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121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DE2E-43E6-0D4B-AD92-7B05FD304478}" type="datetimeFigureOut">
              <a:rPr lang="es-ES_tradnl" smtClean="0"/>
              <a:t>02/03/2020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EA7-7D68-BA4E-AEC1-12921C121A0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641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DE2E-43E6-0D4B-AD92-7B05FD304478}" type="datetimeFigureOut">
              <a:rPr lang="es-ES_tradnl" smtClean="0"/>
              <a:t>02/03/2020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EA7-7D68-BA4E-AEC1-12921C121A0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445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DE2E-43E6-0D4B-AD92-7B05FD304478}" type="datetimeFigureOut">
              <a:rPr lang="es-ES_tradnl" smtClean="0"/>
              <a:t>02/03/2020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EA7-7D68-BA4E-AEC1-12921C121A0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624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DE2E-43E6-0D4B-AD92-7B05FD304478}" type="datetimeFigureOut">
              <a:rPr lang="es-ES_tradnl" smtClean="0"/>
              <a:t>02/03/2020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EA7-7D68-BA4E-AEC1-12921C121A0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786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DE2E-43E6-0D4B-AD92-7B05FD304478}" type="datetimeFigureOut">
              <a:rPr lang="es-ES_tradnl" smtClean="0"/>
              <a:t>02/03/2020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EA7-7D68-BA4E-AEC1-12921C121A0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901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DE2E-43E6-0D4B-AD92-7B05FD304478}" type="datetimeFigureOut">
              <a:rPr lang="es-ES_tradnl" smtClean="0"/>
              <a:t>02/03/2020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EA7-7D68-BA4E-AEC1-12921C121A0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348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DE2E-43E6-0D4B-AD92-7B05FD304478}" type="datetimeFigureOut">
              <a:rPr lang="es-ES_tradnl" smtClean="0"/>
              <a:t>02/03/2020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EA7-7D68-BA4E-AEC1-12921C121A0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390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DE2E-43E6-0D4B-AD92-7B05FD304478}" type="datetimeFigureOut">
              <a:rPr lang="es-ES_tradnl" smtClean="0"/>
              <a:t>02/03/2020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EA7-7D68-BA4E-AEC1-12921C121A0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206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DE2E-43E6-0D4B-AD92-7B05FD304478}" type="datetimeFigureOut">
              <a:rPr lang="es-ES_tradnl" smtClean="0"/>
              <a:t>02/03/2020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EA7-7D68-BA4E-AEC1-12921C121A0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283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DE2E-43E6-0D4B-AD92-7B05FD304478}" type="datetimeFigureOut">
              <a:rPr lang="es-ES_tradnl" smtClean="0"/>
              <a:t>02/03/2020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EA7-7D68-BA4E-AEC1-12921C121A0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837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EDE2E-43E6-0D4B-AD92-7B05FD304478}" type="datetimeFigureOut">
              <a:rPr lang="es-ES_tradnl" smtClean="0"/>
              <a:t>02/03/2020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46EA7-7D68-BA4E-AEC1-12921C121A0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6928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4080" y="1985963"/>
            <a:ext cx="9144000" cy="2387600"/>
          </a:xfrm>
          <a:noFill/>
        </p:spPr>
        <p:txBody>
          <a:bodyPr>
            <a:normAutofit/>
          </a:bodyPr>
          <a:lstStyle/>
          <a:p>
            <a:r>
              <a:rPr lang="es-ES_tradnl" sz="9600" dirty="0" smtClean="0">
                <a:solidFill>
                  <a:schemeClr val="bg1">
                    <a:lumMod val="95000"/>
                  </a:schemeClr>
                </a:solidFill>
              </a:rPr>
              <a:t>[</a:t>
            </a:r>
            <a:r>
              <a:rPr lang="es-ES_tradnl" sz="9600" dirty="0" err="1" smtClean="0">
                <a:solidFill>
                  <a:schemeClr val="bg1">
                    <a:lumMod val="95000"/>
                  </a:schemeClr>
                </a:solidFill>
              </a:rPr>
              <a:t>puRkwa</a:t>
            </a:r>
            <a:r>
              <a:rPr lang="es-ES_tradnl" sz="9600" dirty="0" smtClean="0">
                <a:solidFill>
                  <a:schemeClr val="bg1">
                    <a:lumMod val="95000"/>
                  </a:schemeClr>
                </a:solidFill>
              </a:rPr>
              <a:t>]</a:t>
            </a:r>
            <a:endParaRPr lang="es-ES_tradnl" sz="9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AA4665"/>
          </a:solidFill>
          <a:ln>
            <a:solidFill>
              <a:srgbClr val="7F364D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_tradnl" sz="6000" b="1" dirty="0" smtClean="0">
                <a:solidFill>
                  <a:schemeClr val="bg1">
                    <a:lumMod val="95000"/>
                  </a:schemeClr>
                </a:solidFill>
              </a:rPr>
              <a:t>DE QUELLES VOYELLES ??</a:t>
            </a:r>
            <a:endParaRPr lang="es-ES_tradnl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7331" y="2300409"/>
            <a:ext cx="10515600" cy="1963860"/>
          </a:xfrm>
        </p:spPr>
        <p:txBody>
          <a:bodyPr/>
          <a:lstStyle/>
          <a:p>
            <a:r>
              <a:rPr lang="es-ES_tradnl" dirty="0" smtClean="0"/>
              <a:t>ē </a:t>
            </a:r>
            <a:r>
              <a:rPr lang="es-ES_tradnl" dirty="0" err="1" smtClean="0"/>
              <a:t>long</a:t>
            </a:r>
            <a:r>
              <a:rPr lang="es-ES_tradnl" dirty="0" smtClean="0"/>
              <a:t> </a:t>
            </a:r>
          </a:p>
          <a:p>
            <a:r>
              <a:rPr lang="es-ES_tradnl" dirty="0" smtClean="0"/>
              <a:t>ĭ </a:t>
            </a:r>
            <a:r>
              <a:rPr lang="es-ES_tradnl" dirty="0" err="1" smtClean="0"/>
              <a:t>bref</a:t>
            </a:r>
            <a:r>
              <a:rPr lang="es-ES_tradnl" dirty="0" smtClean="0"/>
              <a:t> </a:t>
            </a:r>
            <a:r>
              <a:rPr lang="es-ES_tradnl" dirty="0" err="1" smtClean="0"/>
              <a:t>ouvert</a:t>
            </a:r>
            <a:r>
              <a:rPr lang="es-ES_tradnl" dirty="0" smtClean="0"/>
              <a:t> en [e] </a:t>
            </a:r>
            <a:r>
              <a:rPr lang="es-ES_tradnl" dirty="0" err="1" smtClean="0"/>
              <a:t>fermé</a:t>
            </a:r>
            <a:r>
              <a:rPr lang="es-ES_tradnl" dirty="0" smtClean="0"/>
              <a:t> </a:t>
            </a:r>
            <a:r>
              <a:rPr lang="es-ES_tradnl" dirty="0" err="1" smtClean="0"/>
              <a:t>au</a:t>
            </a:r>
            <a:r>
              <a:rPr lang="es-ES_tradnl" dirty="0" smtClean="0"/>
              <a:t> </a:t>
            </a:r>
            <a:r>
              <a:rPr lang="es-ES_tradnl" dirty="0" err="1" smtClean="0"/>
              <a:t>III</a:t>
            </a:r>
            <a:r>
              <a:rPr lang="es-ES_tradnl" baseline="30000" dirty="0" err="1" smtClean="0"/>
              <a:t>e</a:t>
            </a:r>
            <a:r>
              <a:rPr lang="es-ES_tradnl" dirty="0" smtClean="0"/>
              <a:t> s.</a:t>
            </a:r>
          </a:p>
          <a:p>
            <a:r>
              <a:rPr lang="es-ES_tradnl" dirty="0" err="1" smtClean="0"/>
              <a:t>Áe</a:t>
            </a:r>
            <a:r>
              <a:rPr lang="es-ES_tradnl" dirty="0" smtClean="0"/>
              <a:t> </a:t>
            </a:r>
            <a:r>
              <a:rPr lang="es-ES_tradnl" dirty="0" err="1" smtClean="0"/>
              <a:t>diphtongue</a:t>
            </a:r>
            <a:r>
              <a:rPr lang="es-ES_tradnl" dirty="0" smtClean="0"/>
              <a:t> </a:t>
            </a:r>
            <a:r>
              <a:rPr lang="es-ES_tradnl" dirty="0" err="1" smtClean="0"/>
              <a:t>réduite</a:t>
            </a:r>
            <a:r>
              <a:rPr lang="es-ES_tradnl" dirty="0" smtClean="0"/>
              <a:t> </a:t>
            </a:r>
            <a:r>
              <a:rPr lang="es-ES_tradnl" dirty="0" err="1" smtClean="0"/>
              <a:t>à</a:t>
            </a:r>
            <a:r>
              <a:rPr lang="es-ES_tradnl" dirty="0" smtClean="0"/>
              <a:t> [e] </a:t>
            </a:r>
            <a:r>
              <a:rPr lang="es-ES_tradnl" dirty="0" err="1" smtClean="0"/>
              <a:t>fermée</a:t>
            </a:r>
            <a:r>
              <a:rPr lang="es-ES_tradnl" dirty="0" smtClean="0"/>
              <a:t> </a:t>
            </a:r>
            <a:r>
              <a:rPr lang="es-ES_tradnl" dirty="0" err="1" smtClean="0"/>
              <a:t>au</a:t>
            </a:r>
            <a:r>
              <a:rPr lang="es-ES_tradnl" dirty="0" smtClean="0"/>
              <a:t> </a:t>
            </a:r>
            <a:r>
              <a:rPr lang="es-ES_tradnl" dirty="0" err="1" smtClean="0"/>
              <a:t>II</a:t>
            </a:r>
            <a:r>
              <a:rPr lang="es-ES_tradnl" baseline="30000" dirty="0" err="1" smtClean="0"/>
              <a:t>e</a:t>
            </a:r>
            <a:r>
              <a:rPr lang="es-ES_tradnl" dirty="0" smtClean="0"/>
              <a:t> s </a:t>
            </a:r>
          </a:p>
        </p:txBody>
      </p:sp>
    </p:spTree>
    <p:extLst>
      <p:ext uri="{BB962C8B-B14F-4D97-AF65-F5344CB8AC3E}">
        <p14:creationId xmlns:p14="http://schemas.microsoft.com/office/powerpoint/2010/main" val="18975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56000" y="365760"/>
            <a:ext cx="5760720" cy="1621778"/>
          </a:xfrm>
          <a:solidFill>
            <a:srgbClr val="AA4665">
              <a:alpha val="59000"/>
            </a:srgbClr>
          </a:solidFill>
        </p:spPr>
        <p:txBody>
          <a:bodyPr>
            <a:noAutofit/>
          </a:bodyPr>
          <a:lstStyle/>
          <a:p>
            <a:pPr algn="ctr"/>
            <a:r>
              <a:rPr lang="es-ES_tradnl" sz="6000" dirty="0" smtClean="0"/>
              <a:t>ē      ĭ       </a:t>
            </a:r>
            <a:r>
              <a:rPr lang="es-ES_tradnl" sz="6000" dirty="0" err="1" smtClean="0"/>
              <a:t>ae</a:t>
            </a:r>
            <a:endParaRPr lang="es-ES_tradnl" sz="6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61360" y="4060646"/>
            <a:ext cx="6350000" cy="989401"/>
          </a:xfrm>
          <a:solidFill>
            <a:srgbClr val="AA4665">
              <a:alpha val="47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6000" dirty="0" smtClean="0"/>
              <a:t>[e] (</a:t>
            </a:r>
            <a:r>
              <a:rPr lang="es-ES_tradnl" sz="6000" dirty="0" err="1" smtClean="0"/>
              <a:t>fermée</a:t>
            </a:r>
            <a:r>
              <a:rPr lang="es-ES_tradnl" sz="6000" dirty="0" smtClean="0"/>
              <a:t>)</a:t>
            </a:r>
            <a:endParaRPr lang="es-ES_tradnl" sz="6000" dirty="0"/>
          </a:p>
        </p:txBody>
      </p:sp>
      <p:sp>
        <p:nvSpPr>
          <p:cNvPr id="6" name="Flecha abajo 5"/>
          <p:cNvSpPr/>
          <p:nvPr/>
        </p:nvSpPr>
        <p:spPr>
          <a:xfrm>
            <a:off x="5826852" y="2170147"/>
            <a:ext cx="427834" cy="1640749"/>
          </a:xfrm>
          <a:prstGeom prst="downArrow">
            <a:avLst/>
          </a:prstGeom>
          <a:solidFill>
            <a:srgbClr val="AA4665"/>
          </a:solidFill>
          <a:ln>
            <a:solidFill>
              <a:srgbClr val="AA46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Flecha arriba 6"/>
          <p:cNvSpPr/>
          <p:nvPr/>
        </p:nvSpPr>
        <p:spPr>
          <a:xfrm rot="12481987">
            <a:off x="6663646" y="2142561"/>
            <a:ext cx="416058" cy="1844184"/>
          </a:xfrm>
          <a:prstGeom prst="upArrow">
            <a:avLst/>
          </a:prstGeom>
          <a:solidFill>
            <a:srgbClr val="AA4665"/>
          </a:solidFill>
          <a:ln>
            <a:solidFill>
              <a:srgbClr val="AA46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Flecha abajo 7"/>
          <p:cNvSpPr/>
          <p:nvPr/>
        </p:nvSpPr>
        <p:spPr>
          <a:xfrm rot="20582161">
            <a:off x="4886115" y="2185986"/>
            <a:ext cx="484632" cy="1732399"/>
          </a:xfrm>
          <a:prstGeom prst="downArrow">
            <a:avLst/>
          </a:prstGeom>
          <a:solidFill>
            <a:srgbClr val="AA4665"/>
          </a:solidFill>
          <a:ln>
            <a:solidFill>
              <a:srgbClr val="AA46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AA4665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325414" y="5468505"/>
            <a:ext cx="10582105" cy="830997"/>
          </a:xfrm>
          <a:prstGeom prst="rect">
            <a:avLst/>
          </a:prstGeom>
          <a:gradFill flip="none" rotWithShape="1">
            <a:gsLst>
              <a:gs pos="0">
                <a:srgbClr val="AA4665">
                  <a:tint val="66000"/>
                  <a:satMod val="160000"/>
                </a:srgbClr>
              </a:gs>
              <a:gs pos="50000">
                <a:srgbClr val="AA4665">
                  <a:tint val="44500"/>
                  <a:satMod val="160000"/>
                </a:srgbClr>
              </a:gs>
              <a:gs pos="100000">
                <a:srgbClr val="AA4665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ES_tradnl" sz="4800" smtClean="0"/>
              <a:t>TOUJOURS </a:t>
            </a:r>
            <a:r>
              <a:rPr lang="es-ES_tradnl" sz="4800" smtClean="0"/>
              <a:t>OUVERTE</a:t>
            </a:r>
            <a:r>
              <a:rPr lang="es-ES_tradnl" sz="4800" smtClean="0"/>
              <a:t> </a:t>
            </a:r>
            <a:r>
              <a:rPr lang="es-ES_tradnl" sz="4800" dirty="0" smtClean="0"/>
              <a:t>ET TONIQUE !!!! 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106482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630680" cy="1325563"/>
          </a:xfrm>
          <a:solidFill>
            <a:srgbClr val="AA4665"/>
          </a:solidFill>
        </p:spPr>
        <p:txBody>
          <a:bodyPr>
            <a:normAutofit/>
          </a:bodyPr>
          <a:lstStyle/>
          <a:p>
            <a:r>
              <a:rPr lang="es-ES_tradnl" sz="5400" b="1" dirty="0" err="1" smtClean="0">
                <a:solidFill>
                  <a:schemeClr val="bg1">
                    <a:lumMod val="95000"/>
                  </a:schemeClr>
                </a:solidFill>
              </a:rPr>
              <a:t>VI</a:t>
            </a:r>
            <a:r>
              <a:rPr lang="es-ES_tradnl" sz="5400" b="1" baseline="30000" dirty="0" err="1" smtClean="0">
                <a:solidFill>
                  <a:schemeClr val="bg1">
                    <a:lumMod val="95000"/>
                  </a:schemeClr>
                </a:solidFill>
              </a:rPr>
              <a:t>e</a:t>
            </a:r>
            <a:r>
              <a:rPr lang="es-ES_tradnl" sz="5400" b="1" dirty="0" smtClean="0">
                <a:solidFill>
                  <a:schemeClr val="bg1">
                    <a:lumMod val="95000"/>
                  </a:schemeClr>
                </a:solidFill>
              </a:rPr>
              <a:t> s</a:t>
            </a:r>
            <a:endParaRPr lang="es-ES_tradnl" sz="5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74824"/>
            <a:ext cx="10927080" cy="4605655"/>
          </a:xfrm>
          <a:solidFill>
            <a:srgbClr val="AA4665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6000" dirty="0" err="1" smtClean="0">
                <a:solidFill>
                  <a:schemeClr val="bg1">
                    <a:lumMod val="95000"/>
                  </a:schemeClr>
                </a:solidFill>
              </a:rPr>
              <a:t>Différenciation</a:t>
            </a:r>
            <a:r>
              <a:rPr lang="es-ES_tradnl" sz="6000" dirty="0" smtClean="0">
                <a:solidFill>
                  <a:schemeClr val="bg1">
                    <a:lumMod val="95000"/>
                  </a:schemeClr>
                </a:solidFill>
              </a:rPr>
              <a:t> par </a:t>
            </a:r>
            <a:r>
              <a:rPr lang="es-ES_tradnl" sz="6000" dirty="0" err="1" smtClean="0">
                <a:solidFill>
                  <a:schemeClr val="bg1">
                    <a:lumMod val="95000"/>
                  </a:schemeClr>
                </a:solidFill>
              </a:rPr>
              <a:t>fermeture</a:t>
            </a:r>
            <a:r>
              <a:rPr lang="es-ES_tradnl" sz="6000" dirty="0" smtClean="0">
                <a:solidFill>
                  <a:schemeClr val="bg1">
                    <a:lumMod val="95000"/>
                  </a:schemeClr>
                </a:solidFill>
              </a:rPr>
              <a:t> du </a:t>
            </a:r>
            <a:r>
              <a:rPr lang="es-ES_tradnl" sz="6000" dirty="0" err="1" smtClean="0">
                <a:solidFill>
                  <a:schemeClr val="bg1">
                    <a:lumMod val="95000"/>
                  </a:schemeClr>
                </a:solidFill>
              </a:rPr>
              <a:t>second</a:t>
            </a:r>
            <a:r>
              <a:rPr lang="es-ES_tradnl" sz="6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ES_tradnl" sz="6000" dirty="0" err="1" smtClean="0">
                <a:solidFill>
                  <a:schemeClr val="bg1">
                    <a:lumMod val="95000"/>
                  </a:schemeClr>
                </a:solidFill>
              </a:rPr>
              <a:t>élément</a:t>
            </a:r>
            <a:r>
              <a:rPr lang="es-ES_tradnl" sz="6000" dirty="0" smtClean="0">
                <a:solidFill>
                  <a:schemeClr val="bg1">
                    <a:lumMod val="95000"/>
                  </a:schemeClr>
                </a:solidFill>
              </a:rPr>
              <a:t> de la </a:t>
            </a:r>
            <a:r>
              <a:rPr lang="es-ES_tradnl" sz="6000" dirty="0" err="1" smtClean="0">
                <a:solidFill>
                  <a:schemeClr val="bg1">
                    <a:lumMod val="95000"/>
                  </a:schemeClr>
                </a:solidFill>
              </a:rPr>
              <a:t>voyelle</a:t>
            </a:r>
            <a:r>
              <a:rPr lang="es-ES_tradnl" sz="6000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es-ES_tradnl" sz="6000" dirty="0" err="1" smtClean="0">
                <a:solidFill>
                  <a:schemeClr val="bg1">
                    <a:lumMod val="95000"/>
                  </a:schemeClr>
                </a:solidFill>
              </a:rPr>
              <a:t>Diphtongaison</a:t>
            </a:r>
            <a:r>
              <a:rPr lang="es-ES_tradnl" sz="6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fr-FR" sz="6000" dirty="0" err="1" smtClean="0"/>
              <a:t>é</a:t>
            </a:r>
            <a:r>
              <a:rPr lang="fr-FR" sz="6000" dirty="0" smtClean="0"/>
              <a:t>&gt; </a:t>
            </a:r>
            <a:r>
              <a:rPr lang="fr-FR" sz="6000" dirty="0" err="1" smtClean="0"/>
              <a:t>ée</a:t>
            </a:r>
            <a:r>
              <a:rPr lang="fr-FR" sz="6000" dirty="0" smtClean="0"/>
              <a:t> &gt; </a:t>
            </a:r>
            <a:r>
              <a:rPr lang="fr-FR" sz="6000" dirty="0" err="1" smtClean="0"/>
              <a:t>éi</a:t>
            </a:r>
            <a:endParaRPr lang="fr-FR" sz="6000" dirty="0" smtClean="0"/>
          </a:p>
          <a:p>
            <a:pPr marL="0" indent="0">
              <a:buNone/>
            </a:pPr>
            <a:r>
              <a:rPr lang="fr-FR" sz="6000" dirty="0" err="1" smtClean="0"/>
              <a:t>éi</a:t>
            </a:r>
            <a:endParaRPr lang="es-ES_tradnl" sz="6000" dirty="0"/>
          </a:p>
        </p:txBody>
      </p:sp>
    </p:spTree>
    <p:extLst>
      <p:ext uri="{BB962C8B-B14F-4D97-AF65-F5344CB8AC3E}">
        <p14:creationId xmlns:p14="http://schemas.microsoft.com/office/powerpoint/2010/main" val="20418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742440" cy="1325563"/>
          </a:xfrm>
          <a:solidFill>
            <a:srgbClr val="AA4665"/>
          </a:solidFill>
        </p:spPr>
        <p:txBody>
          <a:bodyPr>
            <a:normAutofit/>
          </a:bodyPr>
          <a:lstStyle/>
          <a:p>
            <a:r>
              <a:rPr lang="es-ES_tradnl" sz="5400" dirty="0" err="1" smtClean="0">
                <a:solidFill>
                  <a:schemeClr val="bg1"/>
                </a:solidFill>
              </a:rPr>
              <a:t>XII</a:t>
            </a:r>
            <a:r>
              <a:rPr lang="es-ES_tradnl" sz="5400" baseline="30000" dirty="0" err="1" smtClean="0">
                <a:solidFill>
                  <a:schemeClr val="bg1"/>
                </a:solidFill>
              </a:rPr>
              <a:t>e</a:t>
            </a:r>
            <a:r>
              <a:rPr lang="es-ES_tradnl" sz="5400" baseline="30000" dirty="0" smtClean="0">
                <a:solidFill>
                  <a:schemeClr val="bg1"/>
                </a:solidFill>
              </a:rPr>
              <a:t> </a:t>
            </a:r>
            <a:r>
              <a:rPr lang="es-ES_tradnl" sz="5400" dirty="0" smtClean="0">
                <a:solidFill>
                  <a:schemeClr val="bg1"/>
                </a:solidFill>
              </a:rPr>
              <a:t>s.</a:t>
            </a:r>
            <a:endParaRPr lang="es-ES_tradnl" sz="54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323465"/>
            <a:ext cx="10515600" cy="3447415"/>
          </a:xfrm>
          <a:solidFill>
            <a:srgbClr val="AA4665"/>
          </a:solidFill>
        </p:spPr>
        <p:txBody>
          <a:bodyPr/>
          <a:lstStyle/>
          <a:p>
            <a:pPr marL="0" indent="0">
              <a:buNone/>
            </a:pPr>
            <a:r>
              <a:rPr lang="es-ES_tradnl" sz="6000" dirty="0" err="1" smtClean="0">
                <a:solidFill>
                  <a:schemeClr val="bg1"/>
                </a:solidFill>
              </a:rPr>
              <a:t>Seconde</a:t>
            </a:r>
            <a:r>
              <a:rPr lang="es-ES_tradnl" sz="6000" dirty="0" smtClean="0">
                <a:solidFill>
                  <a:schemeClr val="bg1"/>
                </a:solidFill>
              </a:rPr>
              <a:t> </a:t>
            </a:r>
            <a:r>
              <a:rPr lang="es-ES_tradnl" sz="6000" dirty="0" err="1" smtClean="0">
                <a:solidFill>
                  <a:schemeClr val="bg1"/>
                </a:solidFill>
              </a:rPr>
              <a:t>différenciation</a:t>
            </a:r>
            <a:r>
              <a:rPr lang="es-ES_tradnl" sz="60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s-ES_tradnl" sz="6000" dirty="0" smtClean="0"/>
              <a:t>e &gt; </a:t>
            </a:r>
            <a:r>
              <a:rPr lang="es-ES_tradnl" sz="6000" dirty="0" err="1" smtClean="0"/>
              <a:t>ɔ</a:t>
            </a:r>
            <a:endParaRPr lang="es-ES_tradnl" sz="6000" dirty="0" smtClean="0"/>
          </a:p>
          <a:p>
            <a:pPr marL="0" indent="0">
              <a:buNone/>
            </a:pPr>
            <a:r>
              <a:rPr lang="es-ES_tradnl" sz="6000" dirty="0" err="1" smtClean="0"/>
              <a:t>éi</a:t>
            </a:r>
            <a:r>
              <a:rPr lang="es-ES_tradnl" sz="6000" dirty="0" smtClean="0"/>
              <a:t> &gt; </a:t>
            </a:r>
            <a:r>
              <a:rPr lang="vi-VN" sz="6000" dirty="0" smtClean="0"/>
              <a:t>ɔ́</a:t>
            </a:r>
            <a:r>
              <a:rPr lang="es-ES_tradnl" sz="6000" dirty="0" smtClean="0"/>
              <a:t>i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23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320" y="327788"/>
            <a:ext cx="3850598" cy="724291"/>
          </a:xfrm>
          <a:solidFill>
            <a:srgbClr val="AA4665"/>
          </a:solidFill>
        </p:spPr>
        <p:txBody>
          <a:bodyPr>
            <a:noAutofit/>
          </a:bodyPr>
          <a:lstStyle/>
          <a:p>
            <a:r>
              <a:rPr lang="es-ES_tradnl" sz="5400" b="1" dirty="0" err="1">
                <a:solidFill>
                  <a:schemeClr val="bg1"/>
                </a:solidFill>
              </a:rPr>
              <a:t>XII</a:t>
            </a:r>
            <a:r>
              <a:rPr lang="es-ES_tradnl" sz="5400" b="1" baseline="30000" dirty="0" err="1">
                <a:solidFill>
                  <a:schemeClr val="bg1"/>
                </a:solidFill>
              </a:rPr>
              <a:t>e</a:t>
            </a:r>
            <a:r>
              <a:rPr lang="es-ES_tradnl" sz="5400" b="1" baseline="30000" dirty="0">
                <a:solidFill>
                  <a:schemeClr val="bg1"/>
                </a:solidFill>
              </a:rPr>
              <a:t> </a:t>
            </a:r>
            <a:r>
              <a:rPr lang="es-ES_tradnl" sz="5400" b="1" dirty="0" smtClean="0">
                <a:solidFill>
                  <a:schemeClr val="bg1"/>
                </a:solidFill>
              </a:rPr>
              <a:t>– </a:t>
            </a:r>
            <a:r>
              <a:rPr lang="es-ES_tradnl" sz="5400" b="1" dirty="0" err="1" smtClean="0">
                <a:solidFill>
                  <a:schemeClr val="bg1"/>
                </a:solidFill>
              </a:rPr>
              <a:t>XIII</a:t>
            </a:r>
            <a:r>
              <a:rPr lang="es-ES_tradnl" sz="5400" b="1" baseline="30000" dirty="0" err="1" smtClean="0">
                <a:solidFill>
                  <a:schemeClr val="bg1"/>
                </a:solidFill>
              </a:rPr>
              <a:t>e</a:t>
            </a:r>
            <a:r>
              <a:rPr lang="es-ES_tradnl" sz="5400" b="1" dirty="0" smtClean="0">
                <a:solidFill>
                  <a:schemeClr val="bg1"/>
                </a:solidFill>
              </a:rPr>
              <a:t> s.</a:t>
            </a:r>
            <a:endParaRPr lang="es-ES_tradnl" sz="5400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6080" y="1161511"/>
            <a:ext cx="10515600" cy="1638544"/>
          </a:xfrm>
          <a:solidFill>
            <a:srgbClr val="AA4665"/>
          </a:solidFill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s-ES_tradnl" dirty="0" err="1" smtClean="0">
                <a:solidFill>
                  <a:schemeClr val="bg1"/>
                </a:solidFill>
              </a:rPr>
              <a:t>Réduction</a:t>
            </a:r>
            <a:r>
              <a:rPr lang="es-ES_tradnl" dirty="0" smtClean="0">
                <a:solidFill>
                  <a:schemeClr val="bg1"/>
                </a:solidFill>
              </a:rPr>
              <a:t> de la </a:t>
            </a:r>
            <a:r>
              <a:rPr lang="es-ES_tradnl" dirty="0" err="1" smtClean="0">
                <a:solidFill>
                  <a:schemeClr val="bg1"/>
                </a:solidFill>
              </a:rPr>
              <a:t>diphtongue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endParaRPr lang="es-ES_tradnl" dirty="0" smtClean="0"/>
          </a:p>
          <a:p>
            <a:pPr marL="971550" lvl="1" indent="-514350">
              <a:buAutoNum type="arabicParenR"/>
            </a:pPr>
            <a:r>
              <a:rPr lang="es-ES_tradnl" dirty="0" smtClean="0">
                <a:solidFill>
                  <a:schemeClr val="bg1"/>
                </a:solidFill>
              </a:rPr>
              <a:t>Par </a:t>
            </a:r>
            <a:r>
              <a:rPr lang="es-ES_tradnl" dirty="0" err="1" smtClean="0">
                <a:solidFill>
                  <a:schemeClr val="bg1"/>
                </a:solidFill>
              </a:rPr>
              <a:t>assimilation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réciproque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d’aperture</a:t>
            </a:r>
            <a:endParaRPr lang="es-ES_tradnl" dirty="0" smtClean="0">
              <a:solidFill>
                <a:schemeClr val="bg1"/>
              </a:solidFill>
            </a:endParaRPr>
          </a:p>
          <a:p>
            <a:pPr marL="1428750" lvl="2" indent="-514350">
              <a:buFont typeface="Arial"/>
              <a:buAutoNum type="arabicParenR"/>
            </a:pPr>
            <a:r>
              <a:rPr lang="es-ES_tradnl" dirty="0" err="1" smtClean="0"/>
              <a:t>ɔ</a:t>
            </a:r>
            <a:r>
              <a:rPr lang="es-ES_tradnl" dirty="0" smtClean="0"/>
              <a:t> &gt; u (se </a:t>
            </a:r>
            <a:r>
              <a:rPr lang="es-ES_tradnl" dirty="0" err="1" smtClean="0"/>
              <a:t>ferme</a:t>
            </a:r>
            <a:r>
              <a:rPr lang="es-ES_tradnl" dirty="0" smtClean="0"/>
              <a:t> de </a:t>
            </a:r>
            <a:r>
              <a:rPr lang="es-ES_tradnl" dirty="0" err="1" smtClean="0"/>
              <a:t>deux</a:t>
            </a:r>
            <a:r>
              <a:rPr lang="es-ES_tradnl" dirty="0" smtClean="0"/>
              <a:t> </a:t>
            </a:r>
            <a:r>
              <a:rPr lang="es-ES_tradnl" dirty="0" err="1" smtClean="0"/>
              <a:t>dégrès</a:t>
            </a:r>
            <a:r>
              <a:rPr lang="es-ES_tradnl" dirty="0" smtClean="0"/>
              <a:t>) </a:t>
            </a:r>
            <a:endParaRPr lang="es-ES_tradnl" dirty="0"/>
          </a:p>
          <a:p>
            <a:pPr marL="1428750" lvl="2" indent="-514350">
              <a:buAutoNum type="arabicParenR"/>
            </a:pPr>
            <a:r>
              <a:rPr lang="es-ES_tradnl" dirty="0" smtClean="0"/>
              <a:t> i &gt; e (i </a:t>
            </a:r>
            <a:r>
              <a:rPr lang="es-ES_tradnl" dirty="0" err="1" smtClean="0"/>
              <a:t>s’ouvre</a:t>
            </a:r>
            <a:r>
              <a:rPr lang="es-ES_tradnl" dirty="0" smtClean="0"/>
              <a:t> en e </a:t>
            </a:r>
            <a:r>
              <a:rPr lang="es-ES_tradnl" dirty="0" err="1" smtClean="0"/>
              <a:t>fermé</a:t>
            </a:r>
            <a:r>
              <a:rPr lang="es-ES_tradnl" dirty="0" smtClean="0"/>
              <a:t>) </a:t>
            </a:r>
          </a:p>
          <a:p>
            <a:pPr marL="1428750" lvl="2" indent="-514350">
              <a:buAutoNum type="arabicParenR"/>
            </a:pPr>
            <a:endParaRPr lang="es-ES_tradnl" dirty="0"/>
          </a:p>
          <a:p>
            <a:pPr marL="1428750" lvl="2" indent="-514350">
              <a:buAutoNum type="arabicParenR"/>
            </a:pPr>
            <a:endParaRPr lang="es-ES_tradnl" dirty="0" smtClean="0"/>
          </a:p>
        </p:txBody>
      </p:sp>
      <p:sp>
        <p:nvSpPr>
          <p:cNvPr id="5" name="CuadroTexto 4"/>
          <p:cNvSpPr txBox="1"/>
          <p:nvPr/>
        </p:nvSpPr>
        <p:spPr>
          <a:xfrm>
            <a:off x="401320" y="2867947"/>
            <a:ext cx="970280" cy="400110"/>
          </a:xfrm>
          <a:prstGeom prst="rect">
            <a:avLst/>
          </a:prstGeom>
          <a:gradFill flip="none" rotWithShape="1">
            <a:gsLst>
              <a:gs pos="0">
                <a:srgbClr val="AA4665">
                  <a:tint val="66000"/>
                  <a:satMod val="160000"/>
                </a:srgbClr>
              </a:gs>
              <a:gs pos="50000">
                <a:srgbClr val="AA4665">
                  <a:tint val="44500"/>
                  <a:satMod val="160000"/>
                </a:srgbClr>
              </a:gs>
              <a:gs pos="100000">
                <a:srgbClr val="AA4665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vi-VN" sz="2000" dirty="0"/>
              <a:t>ɔ́</a:t>
            </a:r>
            <a:r>
              <a:rPr lang="es-ES_tradnl" sz="2000" dirty="0" smtClean="0"/>
              <a:t>i &gt; </a:t>
            </a:r>
            <a:r>
              <a:rPr lang="es-ES_tradnl" sz="2000" dirty="0" err="1" smtClean="0"/>
              <a:t>úe</a:t>
            </a:r>
            <a:r>
              <a:rPr lang="es-ES_tradnl" sz="2000" dirty="0" smtClean="0"/>
              <a:t> </a:t>
            </a:r>
            <a:endParaRPr lang="es-ES_tradnl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01320" y="3305171"/>
            <a:ext cx="9178388" cy="646331"/>
          </a:xfrm>
          <a:prstGeom prst="rect">
            <a:avLst/>
          </a:prstGeom>
          <a:solidFill>
            <a:srgbClr val="AA4665"/>
          </a:solidFill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2) DÉPLACEMENT DE L’ACCENT SUR L’ÉLÉMENT LE PLUS OUVERT</a:t>
            </a:r>
          </a:p>
          <a:p>
            <a:endParaRPr lang="es-ES_tradnl" dirty="0" smtClean="0"/>
          </a:p>
        </p:txBody>
      </p:sp>
      <p:sp>
        <p:nvSpPr>
          <p:cNvPr id="8" name="CuadroTexto 7"/>
          <p:cNvSpPr txBox="1"/>
          <p:nvPr/>
        </p:nvSpPr>
        <p:spPr>
          <a:xfrm>
            <a:off x="386080" y="4484748"/>
            <a:ext cx="10327640" cy="369332"/>
          </a:xfrm>
          <a:prstGeom prst="rect">
            <a:avLst/>
          </a:prstGeom>
          <a:solidFill>
            <a:srgbClr val="AA4665"/>
          </a:solidFill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3) MONOPHTONGAISON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86080" y="5441312"/>
            <a:ext cx="10327640" cy="369332"/>
          </a:xfrm>
          <a:prstGeom prst="rect">
            <a:avLst/>
          </a:prstGeom>
          <a:solidFill>
            <a:srgbClr val="AA4665"/>
          </a:solidFill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4) W </a:t>
            </a:r>
            <a:r>
              <a:rPr lang="es-ES_tradnl" dirty="0" err="1" smtClean="0">
                <a:solidFill>
                  <a:schemeClr val="bg1"/>
                </a:solidFill>
              </a:rPr>
              <a:t>ouvre</a:t>
            </a:r>
            <a:r>
              <a:rPr lang="es-ES_tradnl" dirty="0" smtClean="0">
                <a:solidFill>
                  <a:schemeClr val="bg1"/>
                </a:solidFill>
              </a:rPr>
              <a:t> le 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01320" y="3972649"/>
            <a:ext cx="1224280" cy="400110"/>
          </a:xfrm>
          <a:prstGeom prst="rect">
            <a:avLst/>
          </a:prstGeom>
          <a:gradFill flip="none" rotWithShape="1">
            <a:gsLst>
              <a:gs pos="0">
                <a:srgbClr val="AA4665">
                  <a:tint val="66000"/>
                  <a:satMod val="160000"/>
                </a:srgbClr>
              </a:gs>
              <a:gs pos="50000">
                <a:srgbClr val="AA4665">
                  <a:tint val="44500"/>
                  <a:satMod val="160000"/>
                </a:srgbClr>
              </a:gs>
              <a:gs pos="100000">
                <a:srgbClr val="AA4665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ES_tradnl" sz="2000" dirty="0" err="1" smtClean="0"/>
              <a:t>úe</a:t>
            </a:r>
            <a:r>
              <a:rPr lang="es-ES_tradnl" sz="2000" dirty="0"/>
              <a:t>&gt; </a:t>
            </a:r>
            <a:r>
              <a:rPr lang="es-ES_tradnl" sz="2000" dirty="0" err="1" smtClean="0"/>
              <a:t>ué</a:t>
            </a:r>
            <a:endParaRPr lang="es-ES_tradnl" sz="2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01320" y="4927889"/>
            <a:ext cx="1107440" cy="400110"/>
          </a:xfrm>
          <a:prstGeom prst="rect">
            <a:avLst/>
          </a:prstGeom>
          <a:gradFill flip="none" rotWithShape="1">
            <a:gsLst>
              <a:gs pos="0">
                <a:srgbClr val="AA4665">
                  <a:tint val="66000"/>
                  <a:satMod val="160000"/>
                </a:srgbClr>
              </a:gs>
              <a:gs pos="50000">
                <a:srgbClr val="AA4665">
                  <a:tint val="44500"/>
                  <a:satMod val="160000"/>
                </a:srgbClr>
              </a:gs>
              <a:gs pos="100000">
                <a:srgbClr val="AA4665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ES_tradnl" sz="2000" dirty="0" err="1"/>
              <a:t>ué</a:t>
            </a:r>
            <a:r>
              <a:rPr lang="es-ES_tradnl" sz="2000" dirty="0"/>
              <a:t> &gt;</a:t>
            </a:r>
            <a:r>
              <a:rPr lang="es-ES_tradnl" sz="2000" dirty="0" err="1"/>
              <a:t>wé</a:t>
            </a:r>
            <a:r>
              <a:rPr lang="es-ES_tradnl" sz="2000" dirty="0"/>
              <a:t>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01320" y="5997766"/>
            <a:ext cx="635000" cy="400110"/>
          </a:xfrm>
          <a:prstGeom prst="rect">
            <a:avLst/>
          </a:prstGeom>
          <a:gradFill flip="none" rotWithShape="1">
            <a:gsLst>
              <a:gs pos="0">
                <a:srgbClr val="AA4665">
                  <a:tint val="66000"/>
                  <a:satMod val="160000"/>
                </a:srgbClr>
              </a:gs>
              <a:gs pos="50000">
                <a:srgbClr val="AA4665">
                  <a:tint val="44500"/>
                  <a:satMod val="160000"/>
                </a:srgbClr>
              </a:gs>
              <a:gs pos="100000">
                <a:srgbClr val="AA4665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es-ES_tradnl" sz="2000" dirty="0"/>
              <a:t>W</a:t>
            </a:r>
            <a:r>
              <a:rPr lang="vi-VN" sz="2000" dirty="0"/>
              <a:t>ɛ́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43710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880" y="548640"/>
            <a:ext cx="3103880" cy="1076959"/>
          </a:xfrm>
          <a:solidFill>
            <a:srgbClr val="AA4665"/>
          </a:solidFill>
        </p:spPr>
        <p:txBody>
          <a:bodyPr>
            <a:normAutofit fontScale="90000"/>
          </a:bodyPr>
          <a:lstStyle/>
          <a:p>
            <a:r>
              <a:rPr lang="es-ES_tradnl" sz="5400" dirty="0" smtClean="0">
                <a:solidFill>
                  <a:schemeClr val="bg1"/>
                </a:solidFill>
              </a:rPr>
              <a:t>AU </a:t>
            </a:r>
            <a:r>
              <a:rPr lang="es-ES_tradnl" sz="5400" dirty="0" err="1" smtClean="0">
                <a:solidFill>
                  <a:schemeClr val="bg1"/>
                </a:solidFill>
              </a:rPr>
              <a:t>XVIII</a:t>
            </a:r>
            <a:r>
              <a:rPr lang="es-ES_tradnl" sz="5400" baseline="30000" dirty="0" err="1" smtClean="0">
                <a:solidFill>
                  <a:schemeClr val="bg1"/>
                </a:solidFill>
              </a:rPr>
              <a:t>e</a:t>
            </a:r>
            <a:r>
              <a:rPr lang="es-ES_tradnl" baseline="30000" dirty="0" smtClean="0">
                <a:solidFill>
                  <a:schemeClr val="bg1"/>
                </a:solidFill>
              </a:rPr>
              <a:t/>
            </a:r>
            <a:br>
              <a:rPr lang="es-ES_tradnl" baseline="30000" dirty="0" smtClean="0">
                <a:solidFill>
                  <a:schemeClr val="bg1"/>
                </a:solidFill>
              </a:rPr>
            </a:br>
            <a:endParaRPr lang="es-ES_tradnl" baseline="300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7880" y="2285999"/>
            <a:ext cx="4577080" cy="1300481"/>
          </a:xfrm>
          <a:solidFill>
            <a:srgbClr val="AA4665"/>
          </a:solidFill>
        </p:spPr>
        <p:txBody>
          <a:bodyPr/>
          <a:lstStyle/>
          <a:p>
            <a:r>
              <a:rPr lang="es-ES_tradnl" dirty="0" smtClean="0"/>
              <a:t>[W</a:t>
            </a:r>
            <a:r>
              <a:rPr lang="vi-VN" dirty="0" smtClean="0"/>
              <a:t>ɛ́] (milieu savant) </a:t>
            </a:r>
            <a:endParaRPr lang="es-ES_tradnl" dirty="0"/>
          </a:p>
          <a:p>
            <a:r>
              <a:rPr lang="es-ES_tradnl" dirty="0" smtClean="0"/>
              <a:t>[</a:t>
            </a:r>
            <a:r>
              <a:rPr lang="es-ES_tradnl" dirty="0" err="1" smtClean="0"/>
              <a:t>Wá</a:t>
            </a:r>
            <a:r>
              <a:rPr lang="es-ES_tradnl" dirty="0" smtClean="0"/>
              <a:t>] (</a:t>
            </a:r>
            <a:r>
              <a:rPr lang="es-ES_tradnl" dirty="0" err="1" smtClean="0"/>
              <a:t>milieu</a:t>
            </a:r>
            <a:r>
              <a:rPr lang="es-ES_tradnl" dirty="0" smtClean="0"/>
              <a:t> </a:t>
            </a:r>
            <a:r>
              <a:rPr lang="es-ES_tradnl" dirty="0" err="1" smtClean="0"/>
              <a:t>populaire</a:t>
            </a:r>
            <a:r>
              <a:rPr lang="es-ES_tradnl" dirty="0" smtClean="0"/>
              <a:t> ) 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760" y="213360"/>
            <a:ext cx="3886200" cy="5963920"/>
          </a:xfrm>
          <a:prstGeom prst="rect">
            <a:avLst/>
          </a:prstGeom>
          <a:solidFill>
            <a:srgbClr val="AA4665"/>
          </a:solidFill>
          <a:ln w="57150">
            <a:solidFill>
              <a:srgbClr val="7F364D"/>
            </a:solidFill>
          </a:ln>
        </p:spPr>
      </p:pic>
    </p:spTree>
    <p:extLst>
      <p:ext uri="{BB962C8B-B14F-4D97-AF65-F5344CB8AC3E}">
        <p14:creationId xmlns:p14="http://schemas.microsoft.com/office/powerpoint/2010/main" val="18131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M</a:t>
            </a:r>
            <a:r>
              <a:rPr lang="es-ES_tradnl" dirty="0"/>
              <a:t> </a:t>
            </a:r>
            <a:r>
              <a:rPr lang="es-ES_tradnl" b="1" dirty="0"/>
              <a:t>ē </a:t>
            </a:r>
            <a:endParaRPr lang="es-ES_tradnl" b="1" dirty="0" smtClean="0"/>
          </a:p>
          <a:p>
            <a:r>
              <a:rPr lang="es-ES_tradnl" dirty="0" smtClean="0"/>
              <a:t>S </a:t>
            </a:r>
            <a:r>
              <a:rPr lang="es-ES_tradnl" b="1" dirty="0"/>
              <a:t>ē </a:t>
            </a:r>
            <a:r>
              <a:rPr lang="es-ES_tradnl" dirty="0" err="1" smtClean="0"/>
              <a:t>ta</a:t>
            </a:r>
            <a:endParaRPr lang="es-ES_tradnl" dirty="0" smtClean="0"/>
          </a:p>
          <a:p>
            <a:r>
              <a:rPr lang="es-ES_tradnl" dirty="0"/>
              <a:t>F </a:t>
            </a:r>
            <a:r>
              <a:rPr lang="es-ES_tradnl" b="1" dirty="0"/>
              <a:t>ĭ </a:t>
            </a:r>
            <a:r>
              <a:rPr lang="es-ES_tradnl" dirty="0" err="1" smtClean="0"/>
              <a:t>dem</a:t>
            </a:r>
            <a:endParaRPr lang="es-ES_tradnl" dirty="0" smtClean="0"/>
          </a:p>
          <a:p>
            <a:r>
              <a:rPr lang="es-ES_tradnl" dirty="0" err="1" smtClean="0"/>
              <a:t>Pr</a:t>
            </a:r>
            <a:r>
              <a:rPr lang="es-ES_tradnl" b="1" dirty="0" err="1" smtClean="0"/>
              <a:t>áe</a:t>
            </a:r>
            <a:r>
              <a:rPr lang="es-ES_tradnl" dirty="0" err="1" smtClean="0"/>
              <a:t>da</a:t>
            </a:r>
            <a:endParaRPr lang="es-ES_tradnl" dirty="0" smtClean="0"/>
          </a:p>
          <a:p>
            <a:r>
              <a:rPr lang="es-ES_tradnl" dirty="0" err="1" smtClean="0"/>
              <a:t>Vid</a:t>
            </a:r>
            <a:r>
              <a:rPr lang="es-ES_tradnl" b="1" dirty="0" err="1" smtClean="0"/>
              <a:t>e</a:t>
            </a:r>
            <a:r>
              <a:rPr lang="es-ES_tradnl" dirty="0" err="1" smtClean="0"/>
              <a:t>̄re</a:t>
            </a:r>
            <a:endParaRPr lang="es-ES_tradnl" dirty="0" smtClean="0"/>
          </a:p>
          <a:p>
            <a:r>
              <a:rPr lang="es-ES_tradnl" dirty="0" smtClean="0"/>
              <a:t>T </a:t>
            </a:r>
            <a:r>
              <a:rPr lang="es-ES_tradnl" b="1" dirty="0"/>
              <a:t>ē </a:t>
            </a:r>
            <a:endParaRPr lang="es-ES_tradnl" b="1" dirty="0" smtClean="0"/>
          </a:p>
          <a:p>
            <a:r>
              <a:rPr lang="es-ES_tradnl" dirty="0"/>
              <a:t>S</a:t>
            </a:r>
            <a:r>
              <a:rPr lang="es-ES_tradnl" dirty="0" smtClean="0"/>
              <a:t> </a:t>
            </a:r>
            <a:r>
              <a:rPr lang="es-ES_tradnl" b="1" dirty="0"/>
              <a:t>ē </a:t>
            </a:r>
            <a:endParaRPr lang="es-ES_tradnl" b="1" dirty="0" smtClean="0"/>
          </a:p>
          <a:p>
            <a:r>
              <a:rPr lang="es-ES_tradnl" dirty="0" err="1" smtClean="0"/>
              <a:t>Vol</a:t>
            </a:r>
            <a:r>
              <a:rPr lang="es-ES_tradnl" b="1" dirty="0" err="1" smtClean="0"/>
              <a:t>ē</a:t>
            </a:r>
            <a:r>
              <a:rPr lang="es-ES_tradnl" dirty="0" err="1" smtClean="0"/>
              <a:t>re</a:t>
            </a:r>
            <a:r>
              <a:rPr lang="es-ES_tradnl" dirty="0" smtClean="0"/>
              <a:t> </a:t>
            </a:r>
            <a:endParaRPr lang="es-ES_tradnl" dirty="0"/>
          </a:p>
          <a:p>
            <a:endParaRPr lang="es-ES_tradnl" b="1" dirty="0"/>
          </a:p>
          <a:p>
            <a:endParaRPr lang="es-ES_tradnl" b="1" dirty="0"/>
          </a:p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9323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188</Words>
  <Application>Microsoft Office PowerPoint</Application>
  <PresentationFormat>Panorámica</PresentationFormat>
  <Paragraphs>41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[puRkwa]</vt:lpstr>
      <vt:lpstr>DE QUELLES VOYELLES ??</vt:lpstr>
      <vt:lpstr>ē      ĭ       ae</vt:lpstr>
      <vt:lpstr>VIe s</vt:lpstr>
      <vt:lpstr>XIIe s.</vt:lpstr>
      <vt:lpstr>XIIe – XIIIe s.</vt:lpstr>
      <vt:lpstr>AU XVIIIe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[puRkwa]</dc:title>
  <dc:creator>Ricardo Perez Roldan</dc:creator>
  <cp:lastModifiedBy>Maria jose Arevalo</cp:lastModifiedBy>
  <cp:revision>10</cp:revision>
  <dcterms:created xsi:type="dcterms:W3CDTF">2020-02-26T09:43:48Z</dcterms:created>
  <dcterms:modified xsi:type="dcterms:W3CDTF">2020-03-02T11:50:15Z</dcterms:modified>
</cp:coreProperties>
</file>